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74" r:id="rId3"/>
    <p:sldId id="491" r:id="rId4"/>
    <p:sldId id="494" r:id="rId5"/>
    <p:sldId id="265" r:id="rId6"/>
    <p:sldId id="278" r:id="rId7"/>
    <p:sldId id="492" r:id="rId8"/>
    <p:sldId id="490" r:id="rId9"/>
    <p:sldId id="461" r:id="rId10"/>
    <p:sldId id="384" r:id="rId11"/>
    <p:sldId id="493" r:id="rId12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Light" panose="000004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49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o Brenner Fleck" initials="LBF" lastIdx="2" clrIdx="0">
    <p:extLst>
      <p:ext uri="{19B8F6BF-5375-455C-9EA6-DF929625EA0E}">
        <p15:presenceInfo xmlns:p15="http://schemas.microsoft.com/office/powerpoint/2012/main" userId="S-1-5-21-1181696648-2516392193-694368965-569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D9CA"/>
    <a:srgbClr val="3694FF"/>
    <a:srgbClr val="9470FB"/>
    <a:srgbClr val="04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2C5952-2641-4F34-9BE6-485EAE5D5884}">
  <a:tblStyle styleId="{F32C5952-2641-4F34-9BE6-485EAE5D58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456" y="138"/>
      </p:cViewPr>
      <p:guideLst>
        <p:guide orient="horz" pos="1620"/>
        <p:guide pos="2880"/>
        <p:guide pos="5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1fb0e81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1fb0e81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1e796e8c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1e796e8c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6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561ee58b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561ee58b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1e796e8c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31e796e8c6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28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1e796e8c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31e796e8c6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31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36d39e18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36d39e18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1e796e8c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31e796e8c6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1e796e8c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31e796e8c6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58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1e796e8c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1e796e8c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000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1e796e8c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1e796e8c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72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" y="0"/>
            <a:ext cx="914396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2637" y="4579150"/>
            <a:ext cx="425213" cy="3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Em branc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B95097-0E52-4AFA-AB15-33086C27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327;p34"/>
          <p:cNvSpPr txBox="1"/>
          <p:nvPr/>
        </p:nvSpPr>
        <p:spPr>
          <a:xfrm>
            <a:off x="0" y="0"/>
            <a:ext cx="4505325" cy="430857"/>
          </a:xfrm>
          <a:prstGeom prst="rect">
            <a:avLst/>
          </a:prstGeom>
          <a:solidFill>
            <a:srgbClr val="040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Canais de Atendimento aos usuários</a:t>
            </a:r>
            <a:endParaRPr sz="16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Google Shape;329;p34"/>
          <p:cNvSpPr/>
          <p:nvPr/>
        </p:nvSpPr>
        <p:spPr>
          <a:xfrm rot="10800000" flipH="1">
            <a:off x="4071238" y="1620646"/>
            <a:ext cx="2288586" cy="1779384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936FFA"/>
          </a:solidFill>
          <a:ln>
            <a:solidFill>
              <a:srgbClr val="040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33;p34"/>
          <p:cNvSpPr/>
          <p:nvPr/>
        </p:nvSpPr>
        <p:spPr>
          <a:xfrm>
            <a:off x="1786121" y="1620646"/>
            <a:ext cx="2288586" cy="1779384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accent1">
              <a:lumMod val="50000"/>
            </a:schemeClr>
          </a:solidFill>
          <a:ln>
            <a:solidFill>
              <a:srgbClr val="040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" name="Picture 4" descr="chamada telefónica grátis íc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27" y="1670895"/>
            <a:ext cx="558210" cy="55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4"/>
          <a:srcRect l="9058" t="8114" r="7769" b="8950"/>
          <a:stretch/>
        </p:blipFill>
        <p:spPr>
          <a:xfrm>
            <a:off x="4937782" y="1673608"/>
            <a:ext cx="555497" cy="555497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1944969" y="2265026"/>
            <a:ext cx="196742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(51) 3213.0551 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POA e região metropolitana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058116" y="2873485"/>
            <a:ext cx="175552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0800.541.0551</a:t>
            </a:r>
            <a:r>
              <a:rPr lang="pt-BR" sz="16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Outras localidades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283838" y="2344022"/>
            <a:ext cx="185339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(51) 3215.1800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opção 4</a:t>
            </a:r>
          </a:p>
        </p:txBody>
      </p:sp>
      <p:sp>
        <p:nvSpPr>
          <p:cNvPr id="13" name="Google Shape;346;p34"/>
          <p:cNvSpPr txBox="1"/>
          <p:nvPr/>
        </p:nvSpPr>
        <p:spPr>
          <a:xfrm>
            <a:off x="2597848" y="1241151"/>
            <a:ext cx="2724614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40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Diariamente</a:t>
            </a:r>
            <a:r>
              <a:rPr lang="pt-BR" sz="1600" b="1" dirty="0">
                <a:solidFill>
                  <a:srgbClr val="040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das 7h às 21h</a:t>
            </a:r>
            <a:endParaRPr sz="4000" b="1" dirty="0">
              <a:solidFill>
                <a:srgbClr val="04005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65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7EF4FE-4C4D-413B-A1B1-F9F8ED882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" y="0"/>
            <a:ext cx="9115651" cy="51435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9066278-60F5-4598-ABBB-13B9BB735D92}"/>
              </a:ext>
            </a:extLst>
          </p:cNvPr>
          <p:cNvSpPr txBox="1"/>
          <p:nvPr/>
        </p:nvSpPr>
        <p:spPr>
          <a:xfrm>
            <a:off x="933450" y="4699791"/>
            <a:ext cx="990600" cy="276999"/>
          </a:xfrm>
          <a:prstGeom prst="rect">
            <a:avLst/>
          </a:prstGeom>
          <a:solidFill>
            <a:srgbClr val="46D9CA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</a:rPr>
              <a:t> Junho/24</a:t>
            </a:r>
          </a:p>
        </p:txBody>
      </p:sp>
    </p:spTree>
    <p:extLst>
      <p:ext uri="{BB962C8B-B14F-4D97-AF65-F5344CB8AC3E}">
        <p14:creationId xmlns:p14="http://schemas.microsoft.com/office/powerpoint/2010/main" val="74958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382415-CDC7-4B9E-A6ED-B97F5A7D4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40" y="2747845"/>
            <a:ext cx="1599092" cy="139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00" y="739302"/>
            <a:ext cx="1623132" cy="139592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5"/>
          <p:cNvSpPr txBox="1"/>
          <p:nvPr/>
        </p:nvSpPr>
        <p:spPr>
          <a:xfrm>
            <a:off x="2447512" y="2747845"/>
            <a:ext cx="2433844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0005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50"/>
                </a:solidFill>
                <a:latin typeface="Poppins"/>
                <a:ea typeface="Poppins"/>
                <a:cs typeface="Poppins"/>
                <a:sym typeface="Poppins"/>
              </a:rPr>
              <a:t>+ de 150 mil estabelecimentos aceitam o Banricard</a:t>
            </a:r>
            <a:endParaRPr dirty="0">
              <a:solidFill>
                <a:srgbClr val="0000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Google Shape;357;p35">
            <a:extLst>
              <a:ext uri="{FF2B5EF4-FFF2-40B4-BE49-F238E27FC236}">
                <a16:creationId xmlns:a16="http://schemas.microsoft.com/office/drawing/2014/main" id="{D8985C61-FB45-4B76-B7BE-BC5A8A91FBF3}"/>
              </a:ext>
            </a:extLst>
          </p:cNvPr>
          <p:cNvSpPr txBox="1"/>
          <p:nvPr/>
        </p:nvSpPr>
        <p:spPr>
          <a:xfrm>
            <a:off x="675280" y="3086371"/>
            <a:ext cx="157505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        Rede Credenciada</a:t>
            </a:r>
            <a:endParaRPr sz="16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Google Shape;357;p35">
            <a:extLst>
              <a:ext uri="{FF2B5EF4-FFF2-40B4-BE49-F238E27FC236}">
                <a16:creationId xmlns:a16="http://schemas.microsoft.com/office/drawing/2014/main" id="{13C035AF-F227-4AF3-8285-D485BD78D20E}"/>
              </a:ext>
            </a:extLst>
          </p:cNvPr>
          <p:cNvSpPr txBox="1"/>
          <p:nvPr/>
        </p:nvSpPr>
        <p:spPr>
          <a:xfrm>
            <a:off x="524240" y="1098724"/>
            <a:ext cx="157505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        Cartões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          Ativos</a:t>
            </a:r>
            <a:endParaRPr sz="16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357;p35">
            <a:extLst>
              <a:ext uri="{FF2B5EF4-FFF2-40B4-BE49-F238E27FC236}">
                <a16:creationId xmlns:a16="http://schemas.microsoft.com/office/drawing/2014/main" id="{DD8377ED-C044-457B-91E3-AD6D00AF0019}"/>
              </a:ext>
            </a:extLst>
          </p:cNvPr>
          <p:cNvSpPr txBox="1"/>
          <p:nvPr/>
        </p:nvSpPr>
        <p:spPr>
          <a:xfrm>
            <a:off x="2353292" y="873371"/>
            <a:ext cx="2433844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50"/>
                </a:solidFill>
                <a:latin typeface="Poppins"/>
                <a:ea typeface="Poppins"/>
                <a:cs typeface="Poppins"/>
                <a:sym typeface="Poppins"/>
              </a:rPr>
              <a:t>+ 1,5 milhão de cartões em circulação, nos diversos tipos de benefício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0000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25765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017710-07CD-4DCF-9DBB-E14CCE5A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15E4530-DB15-48D3-9F1A-4247BAD19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5"/>
            <a:ext cx="9144000" cy="51362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BB671B0-227A-4CF5-BF96-8759C2C71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50" y="2917521"/>
            <a:ext cx="3009900" cy="18783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DB303E-E0BB-4A3E-83B7-3CC7D7218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" y="0"/>
            <a:ext cx="912013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CAD4D0-4BB5-4E1F-ADA1-F02C4F6D3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" y="0"/>
            <a:ext cx="91407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9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1290571"/>
            <a:ext cx="4542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4" y="290840"/>
            <a:ext cx="7419053" cy="46251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8" y="481498"/>
            <a:ext cx="637578" cy="4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41" y="766916"/>
            <a:ext cx="2250805" cy="37713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088" y="766916"/>
            <a:ext cx="2193352" cy="37713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902" y="766924"/>
            <a:ext cx="2110890" cy="377159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47820" y="4620280"/>
            <a:ext cx="765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040050"/>
                </a:solidFill>
                <a:latin typeface="Poppins" panose="020B0604020202020204" charset="0"/>
                <a:cs typeface="Poppins" panose="020B0604020202020204" charset="0"/>
              </a:rPr>
              <a:t>Disponível nas lojas virtuais </a:t>
            </a:r>
            <a:r>
              <a:rPr lang="pt-BR" sz="1100" dirty="0" err="1">
                <a:solidFill>
                  <a:srgbClr val="040050"/>
                </a:solidFill>
                <a:latin typeface="Poppins" panose="020B0604020202020204" charset="0"/>
                <a:cs typeface="Poppins" panose="020B0604020202020204" charset="0"/>
              </a:rPr>
              <a:t>GooglePlay</a:t>
            </a:r>
            <a:r>
              <a:rPr lang="pt-BR" sz="1100" dirty="0">
                <a:solidFill>
                  <a:srgbClr val="040050"/>
                </a:solidFill>
                <a:latin typeface="Poppins" panose="020B0604020202020204" charset="0"/>
                <a:cs typeface="Poppins" panose="020B0604020202020204" charset="0"/>
              </a:rPr>
              <a:t> para o sistema </a:t>
            </a:r>
            <a:r>
              <a:rPr lang="pt-BR" sz="1100" dirty="0" err="1">
                <a:solidFill>
                  <a:srgbClr val="040050"/>
                </a:solidFill>
                <a:latin typeface="Poppins" panose="020B0604020202020204" charset="0"/>
                <a:cs typeface="Poppins" panose="020B0604020202020204" charset="0"/>
              </a:rPr>
              <a:t>Android</a:t>
            </a:r>
            <a:r>
              <a:rPr lang="pt-BR" dirty="0">
                <a:solidFill>
                  <a:srgbClr val="040050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pt-BR" sz="1100" dirty="0" err="1">
                <a:solidFill>
                  <a:srgbClr val="040050"/>
                </a:solidFill>
                <a:latin typeface="Poppins" panose="020B0604020202020204" charset="0"/>
                <a:cs typeface="Poppins" panose="020B0604020202020204" charset="0"/>
              </a:rPr>
              <a:t>AppStore</a:t>
            </a:r>
            <a:r>
              <a:rPr lang="pt-BR" sz="1100" dirty="0">
                <a:solidFill>
                  <a:srgbClr val="040050"/>
                </a:solidFill>
                <a:latin typeface="Poppins" panose="020B0604020202020204" charset="0"/>
                <a:cs typeface="Poppins" panose="020B0604020202020204" charset="0"/>
              </a:rPr>
              <a:t> para o iOS(Apple).</a:t>
            </a:r>
          </a:p>
          <a:p>
            <a:endParaRPr lang="pt-BR" dirty="0"/>
          </a:p>
        </p:txBody>
      </p:sp>
      <p:sp>
        <p:nvSpPr>
          <p:cNvPr id="8" name="Google Shape;327;p34"/>
          <p:cNvSpPr txBox="1"/>
          <p:nvPr/>
        </p:nvSpPr>
        <p:spPr>
          <a:xfrm>
            <a:off x="0" y="0"/>
            <a:ext cx="5077050" cy="461635"/>
          </a:xfrm>
          <a:prstGeom prst="rect">
            <a:avLst/>
          </a:prstGeom>
          <a:solidFill>
            <a:srgbClr val="040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App</a:t>
            </a:r>
            <a:r>
              <a:rPr lang="pt-BR" sz="18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Banricard para o portador do cartão</a:t>
            </a:r>
            <a:endParaRPr sz="18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3909594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Banrisul - com dicas" id="{17CA267A-296F-4AB7-A55A-9D3456050589}" vid="{08A8D2F6-86C3-4DC5-915A-29592ED0397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Banrisul - Modelo Apresentações</Template>
  <TotalTime>51</TotalTime>
  <Words>84</Words>
  <Application>Microsoft Office PowerPoint</Application>
  <PresentationFormat>Apresentação na tela (16:9)</PresentationFormat>
  <Paragraphs>19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Poppins Light</vt:lpstr>
      <vt:lpstr>Poppins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Banrisul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Vergelino Silveira</dc:creator>
  <cp:lastModifiedBy>Ângela Maciel dos Santos</cp:lastModifiedBy>
  <cp:revision>6</cp:revision>
  <dcterms:created xsi:type="dcterms:W3CDTF">2024-06-19T14:38:24Z</dcterms:created>
  <dcterms:modified xsi:type="dcterms:W3CDTF">2024-09-27T13:17:26Z</dcterms:modified>
</cp:coreProperties>
</file>